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300" r:id="rId8"/>
    <p:sldId id="299" r:id="rId9"/>
    <p:sldId id="272" r:id="rId10"/>
    <p:sldId id="302" r:id="rId11"/>
    <p:sldId id="295" r:id="rId12"/>
    <p:sldId id="318" r:id="rId13"/>
    <p:sldId id="297" r:id="rId14"/>
    <p:sldId id="301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1" r:id="rId37"/>
    <p:sldId id="284" r:id="rId38"/>
    <p:sldId id="323" r:id="rId39"/>
    <p:sldId id="324" r:id="rId40"/>
    <p:sldId id="286" r:id="rId41"/>
    <p:sldId id="321" r:id="rId42"/>
    <p:sldId id="263" r:id="rId43"/>
    <p:sldId id="322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161152"/>
        <c:axId val="74171136"/>
      </c:lineChart>
      <c:catAx>
        <c:axId val="741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71136"/>
        <c:crosses val="autoZero"/>
        <c:auto val="1"/>
        <c:lblAlgn val="ctr"/>
        <c:lblOffset val="100"/>
        <c:noMultiLvlLbl val="0"/>
      </c:catAx>
      <c:valAx>
        <c:axId val="741711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9"/>
          <c:w val="0.17812259880558401"/>
          <c:h val="0.77280873147523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9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41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196096"/>
        <c:axId val="96197632"/>
      </c:barChart>
      <c:catAx>
        <c:axId val="9619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7632"/>
        <c:crosses val="autoZero"/>
        <c:auto val="1"/>
        <c:lblAlgn val="ctr"/>
        <c:lblOffset val="100"/>
        <c:noMultiLvlLbl val="0"/>
      </c:catAx>
      <c:valAx>
        <c:axId val="9619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7"/>
          <c:w val="0.56545893719806761"/>
          <c:h val="9.42231053925830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der Nutzer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0.63000000000000034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96087040"/>
        <c:axId val="96088832"/>
      </c:barChart>
      <c:catAx>
        <c:axId val="9608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088832"/>
        <c:crosses val="autoZero"/>
        <c:auto val="1"/>
        <c:lblAlgn val="ctr"/>
        <c:lblOffset val="100"/>
        <c:noMultiLvlLbl val="0"/>
      </c:catAx>
      <c:valAx>
        <c:axId val="960888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9608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96344704"/>
        <c:axId val="96354688"/>
      </c:barChart>
      <c:catAx>
        <c:axId val="9634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354688"/>
        <c:crosses val="autoZero"/>
        <c:auto val="1"/>
        <c:lblAlgn val="ctr"/>
        <c:lblOffset val="100"/>
        <c:noMultiLvlLbl val="0"/>
      </c:catAx>
      <c:valAx>
        <c:axId val="9635468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9634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64"/>
          <c:y val="0.17389204406846076"/>
          <c:w val="0.7610564714566932"/>
          <c:h val="0.77054522818988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0.32000000000000017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8.0000000000000043E-2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6505216"/>
        <c:axId val="96507008"/>
      </c:barChart>
      <c:catAx>
        <c:axId val="96505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7008"/>
        <c:crosses val="autoZero"/>
        <c:auto val="1"/>
        <c:lblAlgn val="ctr"/>
        <c:lblOffset val="100"/>
        <c:noMultiLvlLbl val="0"/>
      </c:catAx>
      <c:valAx>
        <c:axId val="96507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b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74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97E-2"/>
                  <c:y val="4.08609949399473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805E-2"/>
                  <c:y val="4.66982799313682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76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371264"/>
        <c:axId val="75372800"/>
      </c:lineChart>
      <c:catAx>
        <c:axId val="7537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372800"/>
        <c:crosses val="autoZero"/>
        <c:auto val="1"/>
        <c:lblAlgn val="ctr"/>
        <c:lblOffset val="100"/>
        <c:noMultiLvlLbl val="0"/>
      </c:catAx>
      <c:valAx>
        <c:axId val="753728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537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26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428E-2"/>
                  <c:y val="4.12269970515044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506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818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724672"/>
        <c:axId val="75726208"/>
      </c:lineChart>
      <c:catAx>
        <c:axId val="7572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726208"/>
        <c:crosses val="autoZero"/>
        <c:auto val="1"/>
        <c:lblAlgn val="ctr"/>
        <c:lblOffset val="100"/>
        <c:noMultiLvlLbl val="0"/>
      </c:catAx>
      <c:valAx>
        <c:axId val="757262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572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68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33E-2"/>
          <c:y val="0.12858450833180737"/>
          <c:w val="0.92032689468503959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535872"/>
        <c:axId val="99538048"/>
      </c:barChart>
      <c:catAx>
        <c:axId val="99535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9538048"/>
        <c:crosses val="autoZero"/>
        <c:auto val="1"/>
        <c:lblAlgn val="ctr"/>
        <c:lblOffset val="100"/>
        <c:noMultiLvlLbl val="0"/>
      </c:catAx>
      <c:valAx>
        <c:axId val="99538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535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922E-2"/>
          <c:w val="0.93650177607580498"/>
          <c:h val="0.77362542750338104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7688704"/>
        <c:axId val="76173312"/>
      </c:lineChart>
      <c:catAx>
        <c:axId val="6768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6173312"/>
        <c:crosses val="autoZero"/>
        <c:auto val="1"/>
        <c:lblAlgn val="ctr"/>
        <c:lblOffset val="100"/>
        <c:noMultiLvlLbl val="0"/>
      </c:catAx>
      <c:valAx>
        <c:axId val="761733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6768870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321481299212604E-2"/>
          <c:y val="2.5751905404041257E-2"/>
          <c:w val="0.91736601870078738"/>
          <c:h val="0.7898961128262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9906688"/>
        <c:axId val="99908224"/>
      </c:barChart>
      <c:catAx>
        <c:axId val="99906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9908224"/>
        <c:crosses val="autoZero"/>
        <c:auto val="1"/>
        <c:lblAlgn val="ctr"/>
        <c:lblOffset val="100"/>
        <c:noMultiLvlLbl val="0"/>
      </c:catAx>
      <c:valAx>
        <c:axId val="9990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999066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14E-2"/>
          <c:y val="4.4331024621057459E-2"/>
          <c:w val="0.85390895669291411"/>
          <c:h val="0.8690098505776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591680"/>
        <c:axId val="99593216"/>
      </c:barChart>
      <c:catAx>
        <c:axId val="99591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593216"/>
        <c:crosses val="autoZero"/>
        <c:auto val="1"/>
        <c:lblAlgn val="ctr"/>
        <c:lblOffset val="100"/>
        <c:noMultiLvlLbl val="0"/>
      </c:catAx>
      <c:valAx>
        <c:axId val="9959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5916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27"/>
          <c:w val="9.7738312007874098E-2"/>
          <c:h val="0.4090574305451872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16E-2"/>
          <c:y val="4.1642153221413347E-2"/>
          <c:w val="0.85390895669291356"/>
          <c:h val="0.869009850577642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611776"/>
        <c:axId val="99613312"/>
      </c:barChart>
      <c:catAx>
        <c:axId val="99611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613312"/>
        <c:crosses val="autoZero"/>
        <c:auto val="1"/>
        <c:lblAlgn val="ctr"/>
        <c:lblOffset val="100"/>
        <c:noMultiLvlLbl val="0"/>
      </c:catAx>
      <c:valAx>
        <c:axId val="99613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611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78"/>
          <c:y val="0.28609619303050005"/>
          <c:w val="9.7738312007874056E-2"/>
          <c:h val="0.4090574305451875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22.11.2016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7966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889941" y="99029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879627" y="207590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Menschen, die für ihre Information keine Zeitung mehr lesen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84172" y="6453051"/>
            <a:ext cx="519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http://blogs.faz.net/netzwirtschaft-blog/files/2009/11/Allensbach10.jpg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546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752600" y="13368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351713" y="17070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49925" y="6466113"/>
            <a:ext cx="553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http://blogs.faz.net/netzwirtschaft-blog/files/2009/11/Allensbach5.jpg</a:t>
            </a:r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044700" y="133350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667000" y="175260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140918" y="6400799"/>
            <a:ext cx="467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http://blogs.faz.net/netzwirtschaft-blog/files/2009/11/Allensbach5.jpg</a:t>
            </a:r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25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Internetfernsehen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20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 vs. Internet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5" y="152672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258489" y="6309360"/>
            <a:ext cx="499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http://tablethype.de/wp-content/uploads/2015/08/Hoerzu_Umfrage_.jpg</a:t>
            </a:r>
          </a:p>
        </p:txBody>
      </p: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Zeitung, Fernsehen, </a:t>
            </a:r>
            <a:r>
              <a:rPr lang="de-DE" sz="2000" b="1" dirty="0"/>
              <a:t>Radio</a:t>
            </a:r>
            <a:r>
              <a:rPr lang="de-DE" sz="2000" dirty="0"/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305790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 </a:t>
            </a:r>
            <a:r>
              <a:rPr lang="de-DE" dirty="0">
                <a:sym typeface="Wingdings" panose="05000000000000000000" pitchFamily="2" charset="2"/>
              </a:rPr>
              <a:t>                 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5049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704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33909" y="29454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</a:t>
            </a:r>
            <a:r>
              <a:rPr lang="de-DE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Internetradio</a:t>
            </a:r>
            <a:br>
              <a:rPr lang="de-DE" dirty="0"/>
            </a:br>
            <a:r>
              <a:rPr lang="de-DE" sz="2000" dirty="0"/>
              <a:t> Zeitung, Fernsehen, </a:t>
            </a:r>
            <a:r>
              <a:rPr lang="de-DE" sz="2000" b="1" dirty="0"/>
              <a:t>Radio</a:t>
            </a:r>
            <a:r>
              <a:rPr lang="de-DE" sz="2000" dirty="0"/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85469" y="130616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7966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3117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410314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5166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hteck 1"/>
          <p:cNvSpPr/>
          <p:nvPr/>
        </p:nvSpPr>
        <p:spPr>
          <a:xfrm>
            <a:off x="6520069" y="6585155"/>
            <a:ext cx="5743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1000" dirty="0">
                <a:solidFill>
                  <a:prstClr val="black"/>
                </a:solidFill>
              </a:rPr>
              <a:t>http://www.marktwaechter.de/sites/default/files/downloads/untersuchung_streamingdienste_final_0.pdf</a:t>
            </a:r>
          </a:p>
        </p:txBody>
      </p:sp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5000">
              <a:schemeClr val="bg1"/>
            </a:gs>
            <a:gs pos="37000">
              <a:schemeClr val="bg1"/>
            </a:gs>
            <a:gs pos="13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017233" y="6596390"/>
            <a:ext cx="1074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/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/>
          </p:nvPr>
        </p:nvGraphicFramePr>
        <p:xfrm>
          <a:off x="6755642" y="1774208"/>
          <a:ext cx="3971498" cy="4390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2784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5000">
              <a:schemeClr val="bg1"/>
            </a:gs>
            <a:gs pos="37000">
              <a:schemeClr val="bg1"/>
            </a:gs>
            <a:gs pos="13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776377" y="6596390"/>
            <a:ext cx="8877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/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020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17235" y="131177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718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307700" y="6329903"/>
            <a:ext cx="774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66900" y="144780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067050" y="6523851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http://printarchiv.absatzwirtschaft.de/images/Statista_Zeitungssterben_1.jpg</a:t>
            </a:r>
          </a:p>
        </p:txBody>
      </p:sp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29540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3686451" y="6400800"/>
            <a:ext cx="819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http://printarchiv.absatzwirtschaft.de/images/Statista_Zeitungssterben_2.jpg</a:t>
            </a:r>
          </a:p>
        </p:txBody>
      </p:sp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675</Words>
  <Application>Microsoft Office PowerPoint</Application>
  <PresentationFormat>Breitbild</PresentationFormat>
  <Paragraphs>239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Times New Roman</vt:lpstr>
      <vt:lpstr>Wingdings</vt:lpstr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 Zeitung, Fernsehen, Radio                Internet</vt:lpstr>
      <vt:lpstr>Zeitungen   Zeitung, Fernsehen, Radio                Internet</vt:lpstr>
      <vt:lpstr>Zeitungen  Zeitung, Fernsehen, Radio                Internet</vt:lpstr>
      <vt:lpstr>Nachteile: gedruckte Zeitung   Zeitung, Fernsehen, Radio                Internet</vt:lpstr>
      <vt:lpstr>Zeitungen   Zeitung, Fernsehen, Radio                Internet</vt:lpstr>
      <vt:lpstr>Vorteile: Online-Zeitung   Zeitung, Fernsehen, Radio                Internet</vt:lpstr>
      <vt:lpstr>Internet  Zeitung, Fernsehen, Radio                Internet</vt:lpstr>
      <vt:lpstr>Nachteile: Online-Zeitungen  Zeitung, Fernsehen, Radio                Internet</vt:lpstr>
      <vt:lpstr>Zeitungen   Zeitung, Fernsehen, Radio                Internet</vt:lpstr>
      <vt:lpstr>Vorteile: Internetfernsehen  Zeitung, Fernsehen, Radio                Internet</vt:lpstr>
      <vt:lpstr>Vorteile: Internetfernsehen    Zeitung, Fernsehen, Radio                Internet</vt:lpstr>
      <vt:lpstr>Nachteile: Internetfernsehen  Zeitung, Fernsehen, Radio                Internet</vt:lpstr>
      <vt:lpstr>Fernsehen vs. Internet  Zeitung, Fernsehen, Radio                Internet</vt:lpstr>
      <vt:lpstr>Vorteile: Internetradio  Zeitung, Fernsehen, Radio                Internet</vt:lpstr>
      <vt:lpstr>Nachteile: Internetradio 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158</cp:revision>
  <dcterms:created xsi:type="dcterms:W3CDTF">2016-11-04T12:23:45Z</dcterms:created>
  <dcterms:modified xsi:type="dcterms:W3CDTF">2016-11-22T00:17:37Z</dcterms:modified>
</cp:coreProperties>
</file>